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2"/>
  </p:notesMasterIdLst>
  <p:handoutMasterIdLst>
    <p:handoutMasterId r:id="rId73"/>
  </p:handoutMasterIdLst>
  <p:sldIdLst>
    <p:sldId id="256" r:id="rId2"/>
    <p:sldId id="359" r:id="rId3"/>
    <p:sldId id="350" r:id="rId4"/>
    <p:sldId id="289" r:id="rId5"/>
    <p:sldId id="290" r:id="rId6"/>
    <p:sldId id="299" r:id="rId7"/>
    <p:sldId id="300" r:id="rId8"/>
    <p:sldId id="302" r:id="rId9"/>
    <p:sldId id="303" r:id="rId10"/>
    <p:sldId id="264" r:id="rId11"/>
    <p:sldId id="305" r:id="rId12"/>
    <p:sldId id="306" r:id="rId13"/>
    <p:sldId id="307" r:id="rId14"/>
    <p:sldId id="308" r:id="rId15"/>
    <p:sldId id="351" r:id="rId16"/>
    <p:sldId id="292" r:id="rId17"/>
    <p:sldId id="258" r:id="rId18"/>
    <p:sldId id="293" r:id="rId19"/>
    <p:sldId id="260" r:id="rId20"/>
    <p:sldId id="296" r:id="rId21"/>
    <p:sldId id="259" r:id="rId22"/>
    <p:sldId id="295" r:id="rId23"/>
    <p:sldId id="297" r:id="rId24"/>
    <p:sldId id="352" r:id="rId25"/>
    <p:sldId id="310" r:id="rId26"/>
    <p:sldId id="276" r:id="rId27"/>
    <p:sldId id="311" r:id="rId28"/>
    <p:sldId id="313" r:id="rId29"/>
    <p:sldId id="312" r:id="rId30"/>
    <p:sldId id="314" r:id="rId31"/>
    <p:sldId id="315" r:id="rId32"/>
    <p:sldId id="353" r:id="rId33"/>
    <p:sldId id="316" r:id="rId34"/>
    <p:sldId id="317" r:id="rId35"/>
    <p:sldId id="318" r:id="rId36"/>
    <p:sldId id="319" r:id="rId37"/>
    <p:sldId id="320" r:id="rId38"/>
    <p:sldId id="354" r:id="rId39"/>
    <p:sldId id="329" r:id="rId40"/>
    <p:sldId id="323" r:id="rId41"/>
    <p:sldId id="321" r:id="rId42"/>
    <p:sldId id="324" r:id="rId43"/>
    <p:sldId id="330" r:id="rId44"/>
    <p:sldId id="328" r:id="rId45"/>
    <p:sldId id="346" r:id="rId46"/>
    <p:sldId id="347" r:id="rId47"/>
    <p:sldId id="349" r:id="rId48"/>
    <p:sldId id="348" r:id="rId49"/>
    <p:sldId id="275" r:id="rId50"/>
    <p:sldId id="326" r:id="rId51"/>
    <p:sldId id="322" r:id="rId52"/>
    <p:sldId id="355" r:id="rId53"/>
    <p:sldId id="331" r:id="rId54"/>
    <p:sldId id="356" r:id="rId55"/>
    <p:sldId id="333" r:id="rId56"/>
    <p:sldId id="332" r:id="rId57"/>
    <p:sldId id="334" r:id="rId58"/>
    <p:sldId id="335" r:id="rId59"/>
    <p:sldId id="336" r:id="rId60"/>
    <p:sldId id="357" r:id="rId61"/>
    <p:sldId id="279" r:id="rId62"/>
    <p:sldId id="338" r:id="rId63"/>
    <p:sldId id="340" r:id="rId64"/>
    <p:sldId id="358" r:id="rId65"/>
    <p:sldId id="339" r:id="rId66"/>
    <p:sldId id="342" r:id="rId67"/>
    <p:sldId id="343" r:id="rId68"/>
    <p:sldId id="344" r:id="rId69"/>
    <p:sldId id="341" r:id="rId70"/>
    <p:sldId id="34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1EB8830A-628B-45F5-B6F4-2E9CA3FF03AC}">
          <p14:sldIdLst>
            <p14:sldId id="256"/>
          </p14:sldIdLst>
        </p14:section>
        <p14:section name="目錄" id="{9033D73A-0C00-46BD-8840-BAAE49E46420}">
          <p14:sldIdLst>
            <p14:sldId id="359"/>
          </p14:sldIdLst>
        </p14:section>
        <p14:section name="前置作業 &amp; 基本頁面設定" id="{7DE7E19C-186F-44E0-9CBD-D4BCF76379FA}">
          <p14:sldIdLst>
            <p14:sldId id="350"/>
            <p14:sldId id="289"/>
            <p14:sldId id="290"/>
            <p14:sldId id="299"/>
            <p14:sldId id="300"/>
            <p14:sldId id="302"/>
            <p14:sldId id="303"/>
            <p14:sldId id="264"/>
            <p14:sldId id="305"/>
            <p14:sldId id="306"/>
            <p14:sldId id="307"/>
            <p14:sldId id="308"/>
          </p14:sldIdLst>
        </p14:section>
        <p14:section name="Volley-請求網路資源" id="{7410473D-78D3-4BF6-896D-483F51F5F1DB}">
          <p14:sldIdLst>
            <p14:sldId id="351"/>
            <p14:sldId id="292"/>
            <p14:sldId id="258"/>
            <p14:sldId id="293"/>
            <p14:sldId id="260"/>
            <p14:sldId id="296"/>
            <p14:sldId id="259"/>
            <p14:sldId id="295"/>
            <p14:sldId id="297"/>
          </p14:sldIdLst>
        </p14:section>
        <p14:section name="EventsFragment" id="{798B1A28-EFBC-4C6B-96DD-636A1A0870D2}">
          <p14:sldIdLst>
            <p14:sldId id="352"/>
            <p14:sldId id="310"/>
            <p14:sldId id="276"/>
            <p14:sldId id="311"/>
            <p14:sldId id="313"/>
            <p14:sldId id="312"/>
            <p14:sldId id="314"/>
            <p14:sldId id="315"/>
          </p14:sldIdLst>
        </p14:section>
        <p14:section name="CouponFragment" id="{B08B37D0-ADEA-4154-865D-B0A4C37DC0BE}">
          <p14:sldIdLst>
            <p14:sldId id="353"/>
            <p14:sldId id="316"/>
            <p14:sldId id="317"/>
            <p14:sldId id="318"/>
            <p14:sldId id="319"/>
            <p14:sldId id="320"/>
          </p14:sldIdLst>
        </p14:section>
        <p14:section name="VoucherFragment" id="{2B6F01B9-1793-450D-912D-F5A82F06C1DD}">
          <p14:sldIdLst>
            <p14:sldId id="354"/>
            <p14:sldId id="329"/>
            <p14:sldId id="323"/>
            <p14:sldId id="321"/>
            <p14:sldId id="324"/>
            <p14:sldId id="330"/>
            <p14:sldId id="328"/>
            <p14:sldId id="346"/>
            <p14:sldId id="347"/>
            <p14:sldId id="349"/>
            <p14:sldId id="348"/>
            <p14:sldId id="275"/>
            <p14:sldId id="326"/>
            <p14:sldId id="322"/>
          </p14:sldIdLst>
        </p14:section>
        <p14:section name="DiscoverFragment" id="{9156A1BD-21FE-4789-91EB-F2BE31C1A7A3}">
          <p14:sldIdLst>
            <p14:sldId id="355"/>
            <p14:sldId id="331"/>
          </p14:sldIdLst>
        </p14:section>
        <p14:section name="SettingFragment" id="{65E3AC99-D548-410A-A587-2AAA4CB65A5F}">
          <p14:sldIdLst>
            <p14:sldId id="356"/>
            <p14:sldId id="333"/>
            <p14:sldId id="332"/>
            <p14:sldId id="334"/>
            <p14:sldId id="335"/>
            <p14:sldId id="336"/>
          </p14:sldIdLst>
        </p14:section>
        <p14:section name="頁面資料更新" id="{C644E611-D77F-47C9-B4D8-B6C388990A7C}">
          <p14:sldIdLst>
            <p14:sldId id="357"/>
            <p14:sldId id="279"/>
            <p14:sldId id="338"/>
            <p14:sldId id="340"/>
          </p14:sldIdLst>
        </p14:section>
        <p14:section name="FCM推播" id="{72D37D05-4484-4FBF-B7ED-1A9C3CD4CEE6}">
          <p14:sldIdLst>
            <p14:sldId id="358"/>
            <p14:sldId id="339"/>
            <p14:sldId id="342"/>
            <p14:sldId id="343"/>
            <p14:sldId id="344"/>
            <p14:sldId id="341"/>
          </p14:sldIdLst>
        </p14:section>
        <p14:section name="心得" id="{A4BC27F0-BE49-4543-AFCD-3A0DC8621210}">
          <p14:sldIdLst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94660"/>
  </p:normalViewPr>
  <p:slideViewPr>
    <p:cSldViewPr snapToGrid="0">
      <p:cViewPr varScale="1">
        <p:scale>
          <a:sx n="79" d="100"/>
          <a:sy n="79" d="100"/>
        </p:scale>
        <p:origin x="19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9ADE4-D396-47E2-B414-A8BBB0B93665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645C9-D730-4443-88A5-9B21939C4D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5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1A1E8-6E53-4369-907A-C05C7E2BEAF2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D35A2-6513-4DB5-8096-B9957E986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9074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Lru</a:t>
            </a:r>
            <a:r>
              <a:rPr lang="en-US" altLang="zh-TW" dirty="0" smtClean="0"/>
              <a:t> </a:t>
            </a:r>
            <a:r>
              <a:rPr lang="zh-TW" altLang="en-US" dirty="0" smtClean="0"/>
              <a:t>最近最少使用演算法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 recently used)</a:t>
            </a:r>
          </a:p>
          <a:p>
            <a:r>
              <a:rPr lang="en-US" altLang="zh-TW" dirty="0" err="1" smtClean="0"/>
              <a:t>Lfu</a:t>
            </a:r>
            <a:r>
              <a:rPr lang="en-US" altLang="zh-TW" dirty="0" smtClean="0"/>
              <a:t>(</a:t>
            </a:r>
            <a:r>
              <a:rPr lang="zh-TW" altLang="en-US" dirty="0" smtClean="0"/>
              <a:t>頻率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Fifo</a:t>
            </a:r>
            <a:r>
              <a:rPr lang="zh-TW" altLang="en-US" dirty="0" smtClean="0"/>
              <a:t>先進先出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D35A2-6513-4DB5-8096-B9957E98646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00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DFF3-EE02-4717-9BEA-F96AA71F002F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16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9778-B065-4D54-9160-C50931E0BC1F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6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9CB5D-AB0B-4ADD-B33C-B1E86FBF109F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2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DCC8-3762-46FF-B117-D7017EBCAE42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61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5A08-3DCB-4076-B1C0-3F743C898DB3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29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F185-2CA6-44B1-A3F4-114B3F5307F0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35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B116-63C8-48F4-9265-7B1201785053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2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2A35-19E4-407B-8BFF-305E22844070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1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BC4C-652B-48FC-ADA9-D11E1F27EC88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34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F186-11B7-4E56-934F-605703865310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19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3BC-33EB-4B04-BC06-882C0AAE3AE6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15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E871F37-473A-4A39-8428-2901D00631E2}" type="datetime1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CE1F3-B6B5-43D7-9270-A79EAA13B7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17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217579" y="160418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Net Linking</a:t>
            </a:r>
            <a:endParaRPr lang="zh-TW" altLang="en-US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-351896" y="4559933"/>
            <a:ext cx="9144000" cy="1655762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報告人</a:t>
            </a:r>
            <a: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白佳怡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016" t="315" r="614"/>
          <a:stretch/>
        </p:blipFill>
        <p:spPr>
          <a:xfrm>
            <a:off x="7899400" y="558800"/>
            <a:ext cx="3344334" cy="59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0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TabHost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按鈕圖片變化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1"/>
            <a:ext cx="10515600" cy="455537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res/</a:t>
            </a:r>
            <a:r>
              <a:rPr lang="en-US" altLang="zh-TW" dirty="0" err="1" smtClean="0"/>
              <a:t>drawable</a:t>
            </a:r>
            <a:r>
              <a:rPr lang="zh-TW" altLang="en-US" dirty="0" smtClean="0"/>
              <a:t>裡新增</a:t>
            </a:r>
            <a:r>
              <a:rPr lang="en-US" altLang="zh-TW" dirty="0" smtClean="0"/>
              <a:t>selector</a:t>
            </a:r>
          </a:p>
          <a:p>
            <a:r>
              <a:rPr lang="zh-TW" altLang="en-US" dirty="0" smtClean="0"/>
              <a:t>當選單被選時，</a:t>
            </a:r>
            <a:r>
              <a:rPr lang="en-US" altLang="zh-TW" dirty="0" err="1"/>
              <a:t>I</a:t>
            </a:r>
            <a:r>
              <a:rPr lang="en-US" altLang="zh-TW" dirty="0" err="1" smtClean="0"/>
              <a:t>mageView</a:t>
            </a:r>
            <a:r>
              <a:rPr lang="zh-TW" altLang="en-US" dirty="0" smtClean="0"/>
              <a:t>會改變</a:t>
            </a:r>
            <a:endParaRPr lang="en-US" altLang="zh-TW" dirty="0" smtClean="0"/>
          </a:p>
          <a:p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設定圖片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87" y="4862749"/>
            <a:ext cx="1585638" cy="129934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810" y="2853920"/>
            <a:ext cx="6375091" cy="86969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05" y="4862749"/>
            <a:ext cx="1585637" cy="1299342"/>
          </a:xfrm>
          <a:prstGeom prst="rect">
            <a:avLst/>
          </a:prstGeom>
        </p:spPr>
      </p:pic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1924810" y="4363667"/>
            <a:ext cx="4937760" cy="276999"/>
          </a:xfrm>
          <a:prstGeom prst="rect">
            <a:avLst/>
          </a:prstGeom>
          <a:solidFill>
            <a:srgbClr val="1B1B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iv.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setImageResource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R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drawable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kumimoji="0" lang="zh-TW" altLang="zh-TW" sz="1200" b="0" i="1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main_bottom_iamge_selector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5"/>
          <a:srcRect l="998" t="4228" r="9433" b="557"/>
          <a:stretch/>
        </p:blipFill>
        <p:spPr>
          <a:xfrm>
            <a:off x="8587560" y="1763225"/>
            <a:ext cx="2485507" cy="442975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5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TabHost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-View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宣告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陣列，在初始化時，將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儲存</a:t>
            </a:r>
            <a:endParaRPr lang="en-US" altLang="zh-TW" dirty="0" smtClean="0"/>
          </a:p>
          <a:p>
            <a:r>
              <a:rPr lang="en-US" altLang="zh-TW" dirty="0" smtClean="0"/>
              <a:t>Java</a:t>
            </a:r>
            <a:r>
              <a:rPr lang="zh-TW" altLang="en-US" dirty="0" smtClean="0"/>
              <a:t>特性，陣列儲存的</a:t>
            </a:r>
            <a:r>
              <a:rPr lang="en-US" altLang="zh-TW" dirty="0"/>
              <a:t>V</a:t>
            </a:r>
            <a:r>
              <a:rPr lang="en-US" altLang="zh-TW" dirty="0" smtClean="0"/>
              <a:t>iew</a:t>
            </a:r>
            <a:r>
              <a:rPr lang="zh-TW" altLang="en-US" dirty="0" smtClean="0"/>
              <a:t>記憶體位置相同</a:t>
            </a:r>
            <a:r>
              <a:rPr lang="en-US" altLang="zh-TW" dirty="0" smtClean="0"/>
              <a:t>(</a:t>
            </a:r>
            <a:r>
              <a:rPr lang="zh-TW" altLang="en-US" dirty="0" smtClean="0"/>
              <a:t>傳址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，所以更改陣列</a:t>
            </a:r>
            <a:r>
              <a:rPr lang="zh-TW" altLang="en-US" dirty="0"/>
              <a:t>的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時，可以直接改到原本的</a:t>
            </a:r>
            <a:r>
              <a:rPr lang="en-US" altLang="zh-TW" dirty="0" smtClean="0"/>
              <a:t>Vie</a:t>
            </a:r>
            <a:r>
              <a:rPr lang="en-US" altLang="zh-TW" dirty="0"/>
              <a:t>w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135" y="4000080"/>
            <a:ext cx="4829937" cy="231753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14" y="3260826"/>
            <a:ext cx="4705380" cy="60177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08" y="415636"/>
            <a:ext cx="1969071" cy="161354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9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TabHost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-View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4948844" cy="4351337"/>
          </a:xfrm>
        </p:spPr>
        <p:txBody>
          <a:bodyPr/>
          <a:lstStyle/>
          <a:p>
            <a:r>
              <a:rPr lang="zh-TW" altLang="en-US" dirty="0" smtClean="0"/>
              <a:t>需要更改</a:t>
            </a:r>
            <a:r>
              <a:rPr lang="en-US" altLang="zh-TW" dirty="0" err="1"/>
              <a:t>T</a:t>
            </a:r>
            <a:r>
              <a:rPr lang="en-US" altLang="zh-TW" dirty="0" err="1" smtClean="0"/>
              <a:t>abhost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，</a:t>
            </a:r>
            <a:r>
              <a:rPr lang="zh-TW" altLang="en-US" dirty="0"/>
              <a:t>再</a:t>
            </a:r>
            <a:r>
              <a:rPr lang="zh-TW" altLang="en-US" dirty="0" smtClean="0"/>
              <a:t>呼叫方法即可</a:t>
            </a:r>
            <a:endParaRPr lang="en-US" altLang="zh-TW" dirty="0" smtClean="0"/>
          </a:p>
          <a:p>
            <a:r>
              <a:rPr lang="zh-TW" altLang="en-US" dirty="0" smtClean="0"/>
              <a:t>不需直接在初始化做</a:t>
            </a:r>
            <a:r>
              <a:rPr lang="zh-TW" altLang="en-US" dirty="0"/>
              <a:t>設定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71" y="2757058"/>
            <a:ext cx="5124450" cy="32861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TabHost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-click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4948844" cy="4351337"/>
          </a:xfrm>
        </p:spPr>
        <p:txBody>
          <a:bodyPr/>
          <a:lstStyle/>
          <a:p>
            <a:r>
              <a:rPr lang="zh-TW" altLang="en-US" dirty="0" smtClean="0"/>
              <a:t>自定義</a:t>
            </a:r>
            <a:r>
              <a:rPr lang="en-US" altLang="zh-TW" dirty="0" smtClean="0"/>
              <a:t>click</a:t>
            </a:r>
            <a:r>
              <a:rPr lang="zh-TW" altLang="en-US" dirty="0" smtClean="0"/>
              <a:t>事件</a:t>
            </a:r>
            <a:endParaRPr lang="en-US" altLang="zh-TW" dirty="0" smtClean="0"/>
          </a:p>
          <a:p>
            <a:r>
              <a:rPr lang="zh-TW" altLang="en-US" dirty="0" smtClean="0"/>
              <a:t>按下按鈕 更新數字隱藏</a:t>
            </a:r>
            <a:endParaRPr lang="en-US" altLang="zh-TW" dirty="0" smtClean="0"/>
          </a:p>
          <a:p>
            <a:r>
              <a:rPr lang="zh-TW" altLang="en-US" dirty="0" smtClean="0"/>
              <a:t>切換</a:t>
            </a:r>
            <a:r>
              <a:rPr lang="zh-TW" altLang="en-US" dirty="0"/>
              <a:t>頁面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13" y="1691322"/>
            <a:ext cx="6259420" cy="42456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855" t="880" r="1526"/>
          <a:stretch/>
        </p:blipFill>
        <p:spPr>
          <a:xfrm>
            <a:off x="2790305" y="2908129"/>
            <a:ext cx="2133404" cy="38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4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網路判斷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18" y="1561972"/>
            <a:ext cx="8496300" cy="43910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23" y="3623405"/>
            <a:ext cx="5467350" cy="16287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8517082" y="3898801"/>
            <a:ext cx="361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b="1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3G/WIFI</a:t>
            </a:r>
            <a:r>
              <a:rPr lang="zh-TW" altLang="en-US" b="1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網路</a:t>
            </a:r>
            <a:endParaRPr lang="zh-TW" altLang="en-US" b="1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1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9679" y="2522941"/>
            <a:ext cx="8835853" cy="1163726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Volley-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請求網路資源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37283" y="3898613"/>
            <a:ext cx="3346422" cy="1446472"/>
          </a:xfrm>
        </p:spPr>
        <p:txBody>
          <a:bodyPr numCol="2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基本設</a:t>
            </a:r>
            <a:r>
              <a:rPr lang="zh-TW" altLang="en-US" sz="2000" dirty="0"/>
              <a:t>定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REQUEST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68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Volley-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基本設定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build.gradle(app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AndroidManifest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裡新增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Volley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建立新的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RequestQueue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每次建立新的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使用此工具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84588" y="2422288"/>
            <a:ext cx="4584445" cy="307777"/>
          </a:xfrm>
          <a:prstGeom prst="rect">
            <a:avLst/>
          </a:prstGeom>
          <a:solidFill>
            <a:srgbClr val="1B1B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implementation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FFFF8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'com.android.volley:volley:1.1.1'</a:t>
            </a:r>
            <a:endParaRPr kumimoji="0" lang="zh-TW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84588" y="3439699"/>
            <a:ext cx="5606910" cy="307777"/>
          </a:xfrm>
          <a:prstGeom prst="rect">
            <a:avLst/>
          </a:prstGeom>
          <a:solidFill>
            <a:srgbClr val="1B1B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&lt;uses-permission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android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:name=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FFFF8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"android.permission.INTERNET"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kumimoji="0" lang="zh-TW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959" y="1828800"/>
            <a:ext cx="3734110" cy="41359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17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&amp; REQUEST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6" y="1828800"/>
            <a:ext cx="5071349" cy="4351337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url(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資料網址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method(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使用方法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GET,POST)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儲存資料陣列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parseXXX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getParm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(input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資料轉換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59" y="4429011"/>
            <a:ext cx="4702942" cy="1360600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6102926" y="1691322"/>
            <a:ext cx="5435139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Listener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interface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建立傳輸介面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getRequestParm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抓取輸入資料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請求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502" y="3824026"/>
            <a:ext cx="2916171" cy="235611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26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解析資料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59" y="2454872"/>
            <a:ext cx="4762565" cy="374925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403141" y="2344188"/>
            <a:ext cx="4253775" cy="3835949"/>
            <a:chOff x="6403141" y="2344188"/>
            <a:chExt cx="4601032" cy="4039931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141" y="2344188"/>
              <a:ext cx="4601032" cy="4039931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628496" y="3003512"/>
              <a:ext cx="4144799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內容版面配置區 2"/>
          <p:cNvSpPr txBox="1">
            <a:spLocks/>
          </p:cNvSpPr>
          <p:nvPr/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{JSONObject,[JSONArray]}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86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Request-input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資料轉換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84" y="1846377"/>
            <a:ext cx="5305495" cy="409722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1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127" y="560493"/>
            <a:ext cx="10515600" cy="1325562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86055"/>
            <a:ext cx="10219112" cy="3473345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 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基本頁面設定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Volley - 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請求網路資源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zh-TW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EventsFragment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zh-TW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CouponFragment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zh-TW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VoucherFragment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zh-TW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DiscoverFragment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zh-TW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SettingFragment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面資料更新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FCM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推播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13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845127" y="1691322"/>
            <a:ext cx="10515600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ragment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ctivity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抓取輸入資料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將資料丟回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資料轉換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料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12274" y="5128050"/>
            <a:ext cx="7874160" cy="338554"/>
          </a:xfrm>
          <a:prstGeom prst="rect">
            <a:avLst/>
          </a:prstGeom>
          <a:solidFill>
            <a:srgbClr val="1B1B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JSONObject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jsonObject =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VerificationApi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getParm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mDeviceSerial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mPassword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2438240"/>
            <a:ext cx="48768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5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909108" y="1774449"/>
            <a:ext cx="6850034" cy="4160838"/>
            <a:chOff x="2318904" y="1691322"/>
            <a:chExt cx="7568045" cy="4837704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8904" y="1691322"/>
              <a:ext cx="7568045" cy="483770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8560165" y="2651124"/>
              <a:ext cx="1207290" cy="2152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317605" y="4748701"/>
              <a:ext cx="1911100" cy="4467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19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失敗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45127" y="5620763"/>
            <a:ext cx="625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將做好的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VolleyHelper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，做請求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391203" y="1799389"/>
            <a:ext cx="5423448" cy="3753514"/>
            <a:chOff x="2964094" y="1840951"/>
            <a:chExt cx="6154969" cy="431387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4094" y="1840951"/>
              <a:ext cx="6154969" cy="431387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027373" y="5901283"/>
              <a:ext cx="3531369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700346" y="4189614"/>
              <a:ext cx="2185422" cy="2743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0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資料抓取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5339542" cy="4351337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Listener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，實做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將輸入資料傳入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Listener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做資料應用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93" y="1674933"/>
            <a:ext cx="4790868" cy="46590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30617" y="2146852"/>
            <a:ext cx="3011557" cy="536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609874" y="3644079"/>
            <a:ext cx="3299439" cy="8881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4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8074" y="2074054"/>
            <a:ext cx="8835853" cy="1163726"/>
          </a:xfrm>
        </p:spPr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EventsFragment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0844" y="3574415"/>
            <a:ext cx="8610312" cy="964334"/>
          </a:xfrm>
        </p:spPr>
        <p:txBody>
          <a:bodyPr numCol="1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頁</a:t>
            </a:r>
            <a:r>
              <a:rPr lang="zh-TW" altLang="en-US" sz="2000" dirty="0" smtClean="0"/>
              <a:t>面</a:t>
            </a:r>
            <a:r>
              <a:rPr lang="zh-TW" altLang="en-US" sz="2000" dirty="0"/>
              <a:t>簡介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RecyclerView</a:t>
            </a:r>
            <a:r>
              <a:rPr lang="zh-TW" altLang="en-US" sz="2000" dirty="0" smtClean="0"/>
              <a:t>點擊事件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網路圖片加載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清單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1629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EventsFragment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頁面簡介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RecyclerView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的清單，會進入活動內容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清單依照時間排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102" t="-1" r="414" b="768"/>
          <a:stretch/>
        </p:blipFill>
        <p:spPr>
          <a:xfrm>
            <a:off x="8321040" y="1876454"/>
            <a:ext cx="2443942" cy="43580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851" r="2128"/>
          <a:stretch/>
        </p:blipFill>
        <p:spPr>
          <a:xfrm>
            <a:off x="5428211" y="2825954"/>
            <a:ext cx="1895302" cy="344228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6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RecyclerView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點擊事件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6" y="1828800"/>
            <a:ext cx="10950633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點擊事件必須在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onBindViewHolder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holder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itemView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click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因為需要跳轉頁面，所以在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OnClicklistener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interface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，使事件可以在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裡使用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8370" t="61430" r="20451" b="627"/>
          <a:stretch/>
        </p:blipFill>
        <p:spPr>
          <a:xfrm>
            <a:off x="2510444" y="4208303"/>
            <a:ext cx="3657600" cy="15544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834" y="4004468"/>
            <a:ext cx="2819400" cy="196215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9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RecyclerView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點擊事件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在建立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RecyclerView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時，將清單資料跟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lickListener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948428" y="2599627"/>
            <a:ext cx="6295325" cy="3580510"/>
            <a:chOff x="2948428" y="2599627"/>
            <a:chExt cx="6336888" cy="391067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8428" y="2599627"/>
              <a:ext cx="6336888" cy="391067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998422" y="3371945"/>
              <a:ext cx="1270410" cy="2471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919698" y="3587261"/>
              <a:ext cx="2750866" cy="406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從</a:t>
              </a:r>
              <a:r>
                <a:rPr lang="en-US" altLang="zh-TW" sz="1600" dirty="0" smtClean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adapter</a:t>
              </a:r>
              <a:r>
                <a:rPr lang="zh-TW" altLang="en-US" sz="1600" dirty="0" smtClean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傳回的</a:t>
              </a:r>
              <a:r>
                <a:rPr lang="en-US" altLang="zh-TW" sz="1600" dirty="0" err="1" smtClean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url</a:t>
              </a:r>
              <a:r>
                <a:rPr lang="zh-TW" altLang="en-US" sz="1600" dirty="0" smtClean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endParaRPr lang="zh-TW" altLang="en-US" sz="16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78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網路圖片加載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5029200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建立轉換圖片工具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使傳入的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可以轉成圖片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LruCache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建立緩存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err="1"/>
              <a:t>Lru</a:t>
            </a:r>
            <a:r>
              <a:rPr lang="en-US" altLang="zh-TW" dirty="0"/>
              <a:t>(least recently used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 smtClean="0"/>
              <a:t>最近</a:t>
            </a:r>
            <a:r>
              <a:rPr lang="zh-TW" altLang="en-US" dirty="0"/>
              <a:t>最少使用演算法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931" r="1342"/>
          <a:stretch/>
        </p:blipFill>
        <p:spPr>
          <a:xfrm>
            <a:off x="1405141" y="4481997"/>
            <a:ext cx="3632662" cy="10239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697" y="1779428"/>
            <a:ext cx="4174598" cy="448881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30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網路圖片加載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建立圖片加載工具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建立請求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Volley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工具、轉換圖片工具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建立介面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739781" y="1346662"/>
            <a:ext cx="3950386" cy="4833475"/>
            <a:chOff x="6335250" y="754220"/>
            <a:chExt cx="5025477" cy="577457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5250" y="754220"/>
              <a:ext cx="5025477" cy="5774571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6518719" y="4729942"/>
              <a:ext cx="3622808" cy="3657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18719" y="5301281"/>
              <a:ext cx="4786590" cy="11161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1238" r="2152"/>
          <a:stretch/>
        </p:blipFill>
        <p:spPr>
          <a:xfrm>
            <a:off x="3599411" y="3429421"/>
            <a:ext cx="1670858" cy="294092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4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5303" y="2198745"/>
            <a:ext cx="8835853" cy="1163726"/>
          </a:xfrm>
        </p:spPr>
        <p:txBody>
          <a:bodyPr>
            <a:normAutofit/>
          </a:bodyPr>
          <a:lstStyle/>
          <a:p>
            <a:pPr algn="dist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基本頁面設定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0844" y="3574415"/>
            <a:ext cx="8610312" cy="1446472"/>
          </a:xfrm>
        </p:spPr>
        <p:txBody>
          <a:bodyPr numCol="2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圖片設置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TitleView</a:t>
            </a:r>
            <a:r>
              <a:rPr lang="zh-TW" altLang="en-US" sz="2000" dirty="0" smtClean="0"/>
              <a:t>標題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Back</a:t>
            </a:r>
            <a:r>
              <a:rPr lang="zh-TW" altLang="en-US" sz="2000" dirty="0" smtClean="0"/>
              <a:t>返回鍵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Fragment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Layout</a:t>
            </a:r>
            <a:r>
              <a:rPr lang="zh-TW" altLang="en-US" sz="2000" dirty="0" smtClean="0"/>
              <a:t>切換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TabHost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網路判</a:t>
            </a:r>
            <a:r>
              <a:rPr lang="zh-TW" altLang="en-US" sz="2000" dirty="0"/>
              <a:t>斷</a:t>
            </a:r>
          </a:p>
        </p:txBody>
      </p:sp>
    </p:spTree>
    <p:extLst>
      <p:ext uri="{BB962C8B-B14F-4D97-AF65-F5344CB8AC3E}">
        <p14:creationId xmlns:p14="http://schemas.microsoft.com/office/powerpoint/2010/main" val="376212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網路圖片加載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ImageLoader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Listener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圖片放置的位置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加載中的圖片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加載失敗圖片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將需要加載的圖片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41" y="4328663"/>
            <a:ext cx="9497972" cy="16648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227" y="2011680"/>
            <a:ext cx="1752600" cy="17526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14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清單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裡只做清單顯示的事情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清單內容的排序、資料篩選，在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裡就先處理好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93" y="3111875"/>
            <a:ext cx="8931001" cy="29065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4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8074" y="2074054"/>
            <a:ext cx="8835853" cy="1163726"/>
          </a:xfrm>
        </p:spPr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CouponFragment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0844" y="3574415"/>
            <a:ext cx="8610312" cy="964334"/>
          </a:xfrm>
        </p:spPr>
        <p:txBody>
          <a:bodyPr numCol="1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頁</a:t>
            </a:r>
            <a:r>
              <a:rPr lang="zh-TW" altLang="en-US" sz="2000" dirty="0" smtClean="0"/>
              <a:t>面</a:t>
            </a:r>
            <a:r>
              <a:rPr lang="zh-TW" altLang="en-US" sz="2000" dirty="0"/>
              <a:t>簡介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清單展開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自定義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Barcode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4366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CouponFragment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頁面介紹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活動票券頁面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清單展開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展開會完整顯示在頁面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同時只會有一項被展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如過期票券，顯示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USED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圖示，不能展開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859" r="1401"/>
          <a:stretch/>
        </p:blipFill>
        <p:spPr>
          <a:xfrm>
            <a:off x="7751810" y="1691322"/>
            <a:ext cx="2502132" cy="44888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2249"/>
          <a:stretch/>
        </p:blipFill>
        <p:spPr>
          <a:xfrm>
            <a:off x="3176439" y="3868074"/>
            <a:ext cx="2193584" cy="231206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9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清單展開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ViewHolder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儲存被開啟過的清單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利用儲存位置，使畫面一次只能開起一個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item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65" y="3064202"/>
            <a:ext cx="3006264" cy="31159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149" t="495" r="1602" b="-1"/>
          <a:stretch/>
        </p:blipFill>
        <p:spPr>
          <a:xfrm>
            <a:off x="8609845" y="1691322"/>
            <a:ext cx="2553669" cy="45620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10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清單展開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interface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將位置傳到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ragment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展開時，可以讓整個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item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顯示在畫面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571" y="2958154"/>
            <a:ext cx="5144712" cy="304816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2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關聯文字都儲存到工具裡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數值存成文字，方便理解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方便修改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減少人為疏失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681" y="4110268"/>
            <a:ext cx="3727483" cy="20698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327" y="2003368"/>
            <a:ext cx="4634837" cy="15960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47" y="4703392"/>
            <a:ext cx="2428875" cy="1514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214" y="4578232"/>
            <a:ext cx="3347275" cy="16773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01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Barcode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建立生成一維條碼工具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將字串丟入，回傳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bitma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95" y="3504161"/>
            <a:ext cx="3989127" cy="18908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99" y="2011332"/>
            <a:ext cx="5288411" cy="398627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58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8074" y="2074054"/>
            <a:ext cx="8835853" cy="1163726"/>
          </a:xfrm>
        </p:spPr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VoucherFragment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0843" y="3574415"/>
            <a:ext cx="9461357" cy="1251586"/>
          </a:xfrm>
        </p:spPr>
        <p:txBody>
          <a:bodyPr numCol="3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頁</a:t>
            </a:r>
            <a:r>
              <a:rPr lang="zh-TW" altLang="en-US" sz="2000" dirty="0" smtClean="0"/>
              <a:t>面</a:t>
            </a:r>
            <a:r>
              <a:rPr lang="zh-TW" altLang="en-US" sz="2000" dirty="0"/>
              <a:t>簡介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註冊</a:t>
            </a:r>
            <a:r>
              <a:rPr lang="zh-TW" altLang="en-US" sz="2000" dirty="0"/>
              <a:t>頁面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驗證頁面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登入頁</a:t>
            </a:r>
            <a:r>
              <a:rPr lang="zh-TW" altLang="en-US" sz="2000" dirty="0" smtClean="0"/>
              <a:t>面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Fragment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Activity</a:t>
            </a:r>
            <a:r>
              <a:rPr lang="zh-TW" altLang="en-US" sz="2000" dirty="0" smtClean="0"/>
              <a:t>溝通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字串 </a:t>
            </a:r>
            <a:r>
              <a:rPr lang="en-US" altLang="zh-TW" sz="2000" dirty="0" smtClean="0"/>
              <a:t>- </a:t>
            </a:r>
            <a:r>
              <a:rPr lang="en-US" altLang="zh-TW" sz="2000" dirty="0" err="1" smtClean="0"/>
              <a:t>isEmpty</a:t>
            </a:r>
            <a:r>
              <a:rPr lang="en-US" altLang="zh-TW" sz="2000" dirty="0" smtClean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倒數計時器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唯一裝置</a:t>
            </a:r>
            <a:r>
              <a:rPr lang="zh-TW" altLang="en-US" sz="2000" dirty="0"/>
              <a:t>序號</a:t>
            </a:r>
          </a:p>
        </p:txBody>
      </p:sp>
    </p:spTree>
    <p:extLst>
      <p:ext uri="{BB962C8B-B14F-4D97-AF65-F5344CB8AC3E}">
        <p14:creationId xmlns:p14="http://schemas.microsoft.com/office/powerpoint/2010/main" val="101204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VoucherFragment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頁面介紹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7259782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券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點擊展開票券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806" r="1400" b="1000"/>
          <a:stretch/>
        </p:blipFill>
        <p:spPr>
          <a:xfrm>
            <a:off x="7971904" y="1793439"/>
            <a:ext cx="2477193" cy="44161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-1" r="1584" b="661"/>
          <a:stretch/>
        </p:blipFill>
        <p:spPr>
          <a:xfrm>
            <a:off x="4774276" y="2018523"/>
            <a:ext cx="2341419" cy="420771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11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將會使用到的圖片資源放到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drawable-xhdpi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Draw 9-patch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可調整顯示大小的圖片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直接更改檔名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”xxx.9.png”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Studio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直接做編輯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滑鼠左鍵，在圖片邊緣做編輯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Shift +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左鍵取消編輯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完成之後要儲存，圖片才會更改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64" y="3452831"/>
            <a:ext cx="3870571" cy="27273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68" y="4970914"/>
            <a:ext cx="3810777" cy="63564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35280" y="5708681"/>
            <a:ext cx="204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被延伸壓縮的圖片</a:t>
            </a:r>
            <a:endParaRPr lang="zh-TW" altLang="en-US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05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VoucherFragment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7259782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唯一裝置序號丟入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，取回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phone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判斷是否註冊過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未註冊跳轉到註冊畫面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已註冊跳轉到登入頁面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已經登入過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跳轉到會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票券頁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1214" t="708" r="1273"/>
          <a:stretch/>
        </p:blipFill>
        <p:spPr>
          <a:xfrm>
            <a:off x="7157258" y="2776451"/>
            <a:ext cx="2011680" cy="357989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750" t="980" r="1918" b="884"/>
          <a:stretch/>
        </p:blipFill>
        <p:spPr>
          <a:xfrm>
            <a:off x="9426632" y="2784764"/>
            <a:ext cx="1995055" cy="353290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1776" r="1214"/>
          <a:stretch/>
        </p:blipFill>
        <p:spPr>
          <a:xfrm>
            <a:off x="4896195" y="2756324"/>
            <a:ext cx="1995055" cy="362159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0241280" y="2373350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登入畫面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686703" y="2380171"/>
            <a:ext cx="161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前往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</a:t>
            </a:r>
            <a:endParaRPr lang="zh-TW" altLang="en-US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211267" y="5980198"/>
            <a:ext cx="15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會員</a:t>
            </a:r>
            <a:r>
              <a:rPr lang="zh-TW" altLang="en-US" dirty="0" smtClean="0"/>
              <a:t>票券畫面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78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註冊頁面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8282248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電話號碼必須是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碼，只能數字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密碼必須是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碼的數字或英文組合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輸入錯誤，圖示會更改，正確則跳轉到驗證畫面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969" r="1517"/>
          <a:stretch/>
        </p:blipFill>
        <p:spPr>
          <a:xfrm>
            <a:off x="8828115" y="1691322"/>
            <a:ext cx="2493819" cy="450785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2074" r="2214"/>
          <a:stretch/>
        </p:blipFill>
        <p:spPr>
          <a:xfrm>
            <a:off x="1213658" y="3533377"/>
            <a:ext cx="1662546" cy="307565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1350" r="2479"/>
          <a:stretch/>
        </p:blipFill>
        <p:spPr>
          <a:xfrm>
            <a:off x="3657600" y="3533377"/>
            <a:ext cx="1670858" cy="305647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846" r="1243"/>
          <a:stretch/>
        </p:blipFill>
        <p:spPr>
          <a:xfrm>
            <a:off x="6201295" y="3520563"/>
            <a:ext cx="1704110" cy="308210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56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5461670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進入畫面時，白色按鈕會從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59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秒開始倒數，此時是不可按的狀態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當倒數完畢，顯示文字變成 重新發送驗證碼，變成可按狀態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在驗證畫面時，下方選單按鈕為不可按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l="855" t="880" r="1526"/>
          <a:stretch/>
        </p:blipFill>
        <p:spPr>
          <a:xfrm>
            <a:off x="8886305" y="1163782"/>
            <a:ext cx="2743200" cy="49033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106" t="483" r="1870" b="-1"/>
          <a:stretch/>
        </p:blipFill>
        <p:spPr>
          <a:xfrm>
            <a:off x="6533804" y="2502131"/>
            <a:ext cx="1970116" cy="356497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64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8282248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密碼錯誤顯示錯誤訊息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</a:t>
            </a:r>
            <a:r>
              <a:rPr lang="en-US" altLang="zh-TW" u="sng" dirty="0" smtClean="0">
                <a:solidFill>
                  <a:srgbClr val="F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Forget</a:t>
            </a:r>
            <a:r>
              <a:rPr lang="zh-TW" altLang="en-US" u="sng" dirty="0" smtClean="0">
                <a:solidFill>
                  <a:srgbClr val="F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u="sng" dirty="0" smtClean="0">
                <a:solidFill>
                  <a:srgbClr val="F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Password?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重新發送新密碼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59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秒開始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r="2155"/>
          <a:stretch/>
        </p:blipFill>
        <p:spPr>
          <a:xfrm>
            <a:off x="3974000" y="3185823"/>
            <a:ext cx="1662030" cy="299431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781" t="1022" r="1574" b="922"/>
          <a:stretch/>
        </p:blipFill>
        <p:spPr>
          <a:xfrm>
            <a:off x="8636924" y="1870364"/>
            <a:ext cx="2427316" cy="42810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1023" r="1654" b="959"/>
          <a:stretch/>
        </p:blipFill>
        <p:spPr>
          <a:xfrm>
            <a:off x="5979010" y="2360814"/>
            <a:ext cx="2150837" cy="378229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7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Activity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互相不認識，如有需要傳遞資料，需要通過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ctivity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96" y="3057127"/>
            <a:ext cx="3790214" cy="27879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2" y="4798951"/>
            <a:ext cx="4584326" cy="103517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122" y="3458372"/>
            <a:ext cx="5282866" cy="75134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96603" y="5948283"/>
            <a:ext cx="18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MainActivity.java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48996" y="4360880"/>
            <a:ext cx="310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LoginFragment.java(</a:t>
            </a:r>
            <a:r>
              <a:rPr lang="zh-TW" altLang="en-US" dirty="0"/>
              <a:t>登入頁面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809122" y="3068039"/>
            <a:ext cx="345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VoucherFragment.java(</a:t>
            </a:r>
            <a:r>
              <a:rPr lang="zh-TW" altLang="en-US" dirty="0"/>
              <a:t>會員票卷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19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Activity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Handler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共享一個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Handler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，發送消息通知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不利維護，對具體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Activity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存在耦合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Broad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AndroidManifest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中靜態註冊或在程式碼動態註冊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接口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Listener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，在需要調用的類別加入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setListener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interface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86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Activity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1"/>
            <a:ext cx="10515600" cy="2658156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Bundle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20" y="2739950"/>
            <a:ext cx="5744936" cy="206133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49" y="3141965"/>
            <a:ext cx="2628900" cy="628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2363202" y="3157879"/>
            <a:ext cx="1809964" cy="158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702" y="4293681"/>
            <a:ext cx="3629025" cy="304800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8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Activity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45127" y="1691321"/>
            <a:ext cx="6238875" cy="391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EventBus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接收者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onStart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結束時取消註冊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onStop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收到資料時需要做的事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發送者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消息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5" y="1489449"/>
            <a:ext cx="4069346" cy="48669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848" y="4553988"/>
            <a:ext cx="5150553" cy="40815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5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Activity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45127" y="1691322"/>
            <a:ext cx="10515600" cy="409433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EventBus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先引入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定義訊息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可代替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Handler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Broad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避免複雜依賴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適用於同一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內部不同組件之間的消息通信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單個進程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 觀察者會造成接口膨脹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 rot="10800000" flipV="1">
            <a:off x="2840630" y="2116549"/>
            <a:ext cx="5886203" cy="3693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SFMono-Regular"/>
              </a:rPr>
              <a:t>implementation 'org.greenrobot:eventbus:3.1.1'</a:t>
            </a: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zh-TW" altLang="zh-TW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74" y="2737431"/>
            <a:ext cx="3309503" cy="304822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2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字串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isEmpty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07673" y="1960536"/>
            <a:ext cx="8082742" cy="3168417"/>
          </a:xfrm>
        </p:spPr>
        <p:txBody>
          <a:bodyPr>
            <a:no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先判斷字串是否為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null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再使用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isEmpty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判斷字串是否為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””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，空字串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判斷字串時，如果值為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Null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isEmpty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會發生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NullPointerException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，產生錯誤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6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Nine-Patch File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087" y="2337594"/>
            <a:ext cx="4962525" cy="33337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84799" y="1675904"/>
            <a:ext cx="2435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橫向延伸區域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884799" y="5809814"/>
            <a:ext cx="2506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橫向顯示區域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635807" y="2826107"/>
            <a:ext cx="615553" cy="23567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直向延伸區域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858718" y="2826107"/>
            <a:ext cx="615553" cy="23651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直向顯示區域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12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倒數計時器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8282248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秒，以秒為單位到數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每一秒設定一次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的文字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秒結束，按鈕開啟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591" y="1354088"/>
            <a:ext cx="4470612" cy="4826049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473793" y="2337796"/>
            <a:ext cx="3773978" cy="457200"/>
          </a:xfrm>
          <a:prstGeom prst="rect">
            <a:avLst/>
          </a:prstGeom>
          <a:solidFill>
            <a:srgbClr val="1B1B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A0FFA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//一分鐘倒數</a:t>
            </a:r>
            <a:b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A0FFA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FAFAF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TimeCounter </a:t>
            </a: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timer =</a:t>
            </a: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new </a:t>
            </a: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TimeCounter</a:t>
            </a: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C4FFFF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60000</a:t>
            </a: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C4FFFF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1000</a:t>
            </a: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988" t="64992" r="1540" b="14587"/>
          <a:stretch/>
        </p:blipFill>
        <p:spPr>
          <a:xfrm>
            <a:off x="2211185" y="5344499"/>
            <a:ext cx="3458096" cy="120692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1183" t="65407" r="1294" b="16444"/>
          <a:stretch/>
        </p:blipFill>
        <p:spPr>
          <a:xfrm>
            <a:off x="2176130" y="3977528"/>
            <a:ext cx="3459899" cy="11334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3058377" y="4036262"/>
            <a:ext cx="1783271" cy="513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3058378" y="5419514"/>
            <a:ext cx="1783271" cy="513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唯一裝置序號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599882"/>
            <a:ext cx="10515600" cy="50292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硬體的唯一值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API Level9</a:t>
            </a:r>
            <a:r>
              <a:rPr lang="zh-TW" altLang="en-US" dirty="0" smtClean="0"/>
              <a:t>才支援</a:t>
            </a:r>
            <a:endParaRPr lang="en-US" altLang="zh-TW" dirty="0" smtClean="0"/>
          </a:p>
          <a:p>
            <a:r>
              <a:rPr lang="en-US" altLang="zh-TW" dirty="0" err="1" smtClean="0"/>
              <a:t>Android_id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設備第一次啟動產生的序號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手機回原廠設定時，會更改</a:t>
            </a:r>
            <a:endParaRPr lang="en-US" altLang="zh-TW" dirty="0" smtClean="0"/>
          </a:p>
          <a:p>
            <a:r>
              <a:rPr lang="en-US" altLang="zh-TW" dirty="0" smtClean="0"/>
              <a:t>UUID</a:t>
            </a:r>
          </a:p>
          <a:p>
            <a:pPr lvl="1"/>
            <a:r>
              <a:rPr lang="zh-TW" altLang="en-US" dirty="0" smtClean="0"/>
              <a:t>隨機製造的唯一值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為該次安裝的唯一值</a:t>
            </a:r>
            <a:endParaRPr lang="en-US" altLang="zh-TW" dirty="0" smtClean="0"/>
          </a:p>
          <a:p>
            <a:r>
              <a:rPr lang="en-US" altLang="zh-TW" dirty="0"/>
              <a:t>IMEI</a:t>
            </a:r>
          </a:p>
          <a:p>
            <a:pPr lvl="1"/>
            <a:r>
              <a:rPr lang="zh-TW" altLang="en-US" dirty="0"/>
              <a:t>手機</a:t>
            </a:r>
            <a:r>
              <a:rPr lang="en-US" altLang="zh-TW" dirty="0"/>
              <a:t>IMEI</a:t>
            </a:r>
            <a:r>
              <a:rPr lang="zh-TW" altLang="en-US" dirty="0"/>
              <a:t>值</a:t>
            </a:r>
            <a:endParaRPr lang="en-US" altLang="zh-TW" dirty="0"/>
          </a:p>
          <a:p>
            <a:pPr lvl="1"/>
            <a:r>
              <a:rPr lang="zh-TW" altLang="en-US" dirty="0"/>
              <a:t>需要權限</a:t>
            </a:r>
            <a:r>
              <a:rPr lang="en-US" altLang="zh-TW" dirty="0"/>
              <a:t>(READ_PHONE_STATE)</a:t>
            </a:r>
            <a:r>
              <a:rPr lang="zh-TW" altLang="en-US" dirty="0"/>
              <a:t>，為電話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03" y="2406687"/>
            <a:ext cx="6032432" cy="222173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4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8074" y="2074054"/>
            <a:ext cx="8835853" cy="1163726"/>
          </a:xfrm>
        </p:spPr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DiscoverFragment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0843" y="3574415"/>
            <a:ext cx="9461357" cy="1251586"/>
          </a:xfrm>
        </p:spPr>
        <p:txBody>
          <a:bodyPr numCol="3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頁</a:t>
            </a:r>
            <a:r>
              <a:rPr lang="zh-TW" altLang="en-US" sz="2000" dirty="0" smtClean="0"/>
              <a:t>面簡介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07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DiscoverFragment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頁面介紹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7259782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店家資訊頁面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點擊進入詳細資訊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&amp; Twitter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742" r="2655"/>
          <a:stretch/>
        </p:blipFill>
        <p:spPr>
          <a:xfrm>
            <a:off x="8168853" y="1691322"/>
            <a:ext cx="2495154" cy="45081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1037" b="723"/>
          <a:stretch/>
        </p:blipFill>
        <p:spPr>
          <a:xfrm>
            <a:off x="5095872" y="1848167"/>
            <a:ext cx="2443772" cy="431987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745" y="3350029"/>
            <a:ext cx="1657305" cy="283010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77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8074" y="2074054"/>
            <a:ext cx="8835853" cy="1163726"/>
          </a:xfrm>
        </p:spPr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SettingFragment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0843" y="3574415"/>
            <a:ext cx="6397193" cy="906145"/>
          </a:xfrm>
        </p:spPr>
        <p:txBody>
          <a:bodyPr numCol="2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頁</a:t>
            </a:r>
            <a:r>
              <a:rPr lang="zh-TW" altLang="en-US" sz="2000" dirty="0" smtClean="0"/>
              <a:t>面簡介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更改名字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更改密碼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顯示條碼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392825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SettingFragment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頁面介紹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7259782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會員資料頁面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更改名字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顯示手機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更改密碼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顯示會員條碼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顯示店家名稱及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56" y="1677233"/>
            <a:ext cx="2543580" cy="450290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SettingFragment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7259782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VoucherFragment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一樣，偵測是否登入過或註冊過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已經登入過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跳轉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到設定會員資料頁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23" y="3741508"/>
            <a:ext cx="1460470" cy="25761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12" y="3744278"/>
            <a:ext cx="1454054" cy="257333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13" y="1535081"/>
            <a:ext cx="2623878" cy="464505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94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SettingFragment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7259782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更改名字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輸入值不得為空或數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" b="587"/>
          <a:stretch/>
        </p:blipFill>
        <p:spPr>
          <a:xfrm>
            <a:off x="7924960" y="1185617"/>
            <a:ext cx="2916998" cy="51403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78" y="2845161"/>
            <a:ext cx="1989212" cy="35111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047" y="2845161"/>
            <a:ext cx="1993836" cy="351118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53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SettingFragment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7259782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更改密碼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4-8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英文數字組合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資料正確才能更改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672" y="981197"/>
            <a:ext cx="3076568" cy="53751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53" y="3419228"/>
            <a:ext cx="1676704" cy="29371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550" y="3419228"/>
            <a:ext cx="1679461" cy="293712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3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SettingFragment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3527368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顯示會員條碼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2593"/>
          <a:stretch/>
        </p:blipFill>
        <p:spPr>
          <a:xfrm>
            <a:off x="2053200" y="2486340"/>
            <a:ext cx="2186292" cy="39252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673" r="2152" b="697"/>
          <a:stretch/>
        </p:blipFill>
        <p:spPr>
          <a:xfrm>
            <a:off x="6882938" y="2427409"/>
            <a:ext cx="2227811" cy="4014955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5679019" y="1828800"/>
            <a:ext cx="395543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顯示店家名稱及條碼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29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TitleView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580" t="514" r="1770" b="817"/>
          <a:stretch/>
        </p:blipFill>
        <p:spPr>
          <a:xfrm>
            <a:off x="8179723" y="1092200"/>
            <a:ext cx="2818477" cy="50461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44" y="1592340"/>
            <a:ext cx="6199725" cy="45877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72489" y="4114800"/>
            <a:ext cx="4179917" cy="413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72489" y="4665647"/>
            <a:ext cx="2683628" cy="928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39239" y="5868785"/>
            <a:ext cx="6001780" cy="278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1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8074" y="2074054"/>
            <a:ext cx="8835853" cy="1163726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面資料更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0843" y="3574415"/>
            <a:ext cx="6397193" cy="906145"/>
          </a:xfrm>
        </p:spPr>
        <p:txBody>
          <a:bodyPr numCol="2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手動更新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自動更新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38368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手動更新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8656320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SwipeRefreshLayout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recyclerview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當動作執行，重新抓取資料，開啟計時器，一分鐘後才可再次更新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更新完取現在時間，顯示在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903" y="3527909"/>
            <a:ext cx="3231341" cy="29099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067" y="3535968"/>
            <a:ext cx="2907896" cy="2901863"/>
          </a:xfrm>
          <a:prstGeom prst="rect">
            <a:avLst/>
          </a:prstGeom>
        </p:spPr>
      </p:pic>
      <p:pic>
        <p:nvPicPr>
          <p:cNvPr id="7" name="0B089F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01447" y="1828800"/>
            <a:ext cx="2345949" cy="41264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31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開啟計時器設定五分鐘自動更新一次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將舊資料儲存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從各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使用迴圈判斷資料新增數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12" y="4829696"/>
            <a:ext cx="5028003" cy="157623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57" y="3464053"/>
            <a:ext cx="4706090" cy="12366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608" y="1581556"/>
            <a:ext cx="2723076" cy="477479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2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點選底部按鈕，更新數字消失，重新計算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如果更新數量大於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更新完取現在時間，顯示在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664" y="3367072"/>
            <a:ext cx="3263322" cy="3239802"/>
          </a:xfrm>
          <a:prstGeom prst="rect">
            <a:avLst/>
          </a:prstGeom>
        </p:spPr>
      </p:pic>
      <p:pic>
        <p:nvPicPr>
          <p:cNvPr id="9" name="3C4B3A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7913" y="894649"/>
            <a:ext cx="3105077" cy="546170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8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8074" y="2074054"/>
            <a:ext cx="8835853" cy="1163726"/>
          </a:xfrm>
        </p:spPr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FCM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推播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0844" y="3574415"/>
            <a:ext cx="3150434" cy="1384447"/>
          </a:xfrm>
        </p:spPr>
        <p:txBody>
          <a:bodyPr numCol="1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基本設定</a:t>
            </a:r>
            <a:endParaRPr lang="en-US" altLang="zh-TW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MyFirebaseSerivce.java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推播測試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3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FCM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推播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529542"/>
            <a:ext cx="10515600" cy="4351337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build.gradle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(app)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裡新增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最外層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build.gradle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裡新增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AndroidMenifest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裡新增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054" y="2165276"/>
            <a:ext cx="6130723" cy="6354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4766"/>
          <a:stretch/>
        </p:blipFill>
        <p:spPr>
          <a:xfrm>
            <a:off x="3255690" y="3605706"/>
            <a:ext cx="4400550" cy="8605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690" y="5135633"/>
            <a:ext cx="5391150" cy="121920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8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FCM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推播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529542"/>
            <a:ext cx="10515600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MyFirebaseService.jav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2310433"/>
            <a:ext cx="5027842" cy="38441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927" y="1043678"/>
            <a:ext cx="5649550" cy="511087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55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FCM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推播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529542"/>
            <a:ext cx="10515600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MainActivity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裡做設定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14490"/>
          <a:stretch/>
        </p:blipFill>
        <p:spPr>
          <a:xfrm>
            <a:off x="2332044" y="2184873"/>
            <a:ext cx="7541759" cy="15203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73" y="3817946"/>
            <a:ext cx="6213702" cy="263071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49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FCM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推播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529542"/>
            <a:ext cx="10515600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設定完執行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用於資訊推播使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08" y="2157424"/>
            <a:ext cx="6345468" cy="25710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59" y="2611856"/>
            <a:ext cx="4551313" cy="390756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7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FCM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推播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529542"/>
            <a:ext cx="10515600" cy="43513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發送測試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FCM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064" y="1319770"/>
            <a:ext cx="2878714" cy="51641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50" y="2156836"/>
            <a:ext cx="5013931" cy="432709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7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TitleView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可</a:t>
            </a:r>
            <a:r>
              <a:rPr lang="zh-TW" altLang="en-US" dirty="0"/>
              <a:t>在</a:t>
            </a:r>
            <a:r>
              <a:rPr lang="en-US" altLang="zh-TW" dirty="0" smtClean="0"/>
              <a:t>layout</a:t>
            </a:r>
            <a:r>
              <a:rPr lang="zh-TW" altLang="en-US" dirty="0" smtClean="0"/>
              <a:t>直接加入</a:t>
            </a:r>
            <a:endParaRPr lang="en-US" altLang="zh-TW" dirty="0" smtClean="0"/>
          </a:p>
          <a:p>
            <a:r>
              <a:rPr lang="zh-TW" altLang="en-US" dirty="0" smtClean="0"/>
              <a:t>程式</a:t>
            </a:r>
            <a:r>
              <a:rPr lang="zh-TW" altLang="en-US" dirty="0"/>
              <a:t>碼</a:t>
            </a:r>
            <a:r>
              <a:rPr lang="zh-TW" altLang="en-US" dirty="0" smtClean="0"/>
              <a:t>裡直接做</a:t>
            </a:r>
            <a:r>
              <a:rPr lang="en-US" altLang="zh-TW" dirty="0" smtClean="0"/>
              <a:t>Title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設定標題文字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隱藏按鈕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按鈕</a:t>
            </a:r>
            <a:r>
              <a:rPr lang="zh-TW" altLang="en-US" dirty="0"/>
              <a:t>事件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543" y="2951634"/>
            <a:ext cx="3312153" cy="122466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617" y="4283096"/>
            <a:ext cx="4216486" cy="895120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774809" y="5474788"/>
            <a:ext cx="4392198" cy="457200"/>
          </a:xfrm>
          <a:prstGeom prst="rect">
            <a:avLst/>
          </a:prstGeom>
          <a:solidFill>
            <a:srgbClr val="1B1B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A0FFA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//返回按紐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A0FFA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mTitleView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setBackButtonOnClick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mBackBtnOnClickListener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2608" t="509" r="2797" b="2136"/>
          <a:stretch/>
        </p:blipFill>
        <p:spPr>
          <a:xfrm>
            <a:off x="8168054" y="1073329"/>
            <a:ext cx="2829527" cy="505405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1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691322"/>
            <a:ext cx="10515600" cy="4351337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 API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Activity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頁面跳轉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生命週期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Tabhost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10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返回鍵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790479" y="2378592"/>
            <a:ext cx="7049193" cy="276999"/>
          </a:xfrm>
          <a:prstGeom prst="rect">
            <a:avLst/>
          </a:prstGeom>
          <a:solidFill>
            <a:srgbClr val="1B1B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MainActivity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getActivity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()).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setFragmentName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EventsDetailFragment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class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E8E8E8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getSimpleName</a:t>
            </a: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rgbClr val="C4C4C4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());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45127" y="1701377"/>
            <a:ext cx="10010950" cy="61262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在指定的</a:t>
            </a:r>
            <a:r>
              <a:rPr lang="zh-TW" altLang="en-US" dirty="0"/>
              <a:t>頁</a:t>
            </a:r>
            <a:r>
              <a:rPr lang="zh-TW" altLang="en-US" dirty="0" smtClean="0"/>
              <a:t>面做</a:t>
            </a:r>
            <a:r>
              <a:rPr lang="en-US" altLang="zh-TW" dirty="0" smtClean="0"/>
              <a:t>Fragment</a:t>
            </a:r>
            <a:r>
              <a:rPr lang="zh-TW" altLang="en-US" dirty="0" smtClean="0"/>
              <a:t>的紀錄，使</a:t>
            </a:r>
            <a:r>
              <a:rPr lang="en-US" altLang="zh-TW" dirty="0" smtClean="0"/>
              <a:t>Back</a:t>
            </a:r>
            <a:r>
              <a:rPr lang="zh-TW" altLang="en-US" dirty="0" smtClean="0"/>
              <a:t>鍵可以正確</a:t>
            </a:r>
            <a:r>
              <a:rPr lang="en-US" altLang="zh-TW" dirty="0" smtClean="0"/>
              <a:t>Remove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7" y="485816"/>
            <a:ext cx="1833203" cy="108443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975149" y="735643"/>
            <a:ext cx="172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74" y="3567640"/>
            <a:ext cx="4709247" cy="14987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312" y="2811614"/>
            <a:ext cx="4571913" cy="30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956094" y="1729325"/>
            <a:ext cx="7890961" cy="4882489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</a:t>
            </a:r>
          </a:p>
          <a:p>
            <a:pPr lvl="1"/>
            <a:r>
              <a:rPr lang="zh-TW" altLang="en-US" dirty="0" smtClean="0"/>
              <a:t>加入新的</a:t>
            </a:r>
            <a:r>
              <a:rPr lang="en-US" altLang="zh-TW" dirty="0" smtClean="0"/>
              <a:t>fragment</a:t>
            </a:r>
            <a:r>
              <a:rPr lang="zh-TW" altLang="en-US" dirty="0" smtClean="0"/>
              <a:t>不會銷毀前一個</a:t>
            </a:r>
            <a:endParaRPr lang="en-US" altLang="zh-TW" dirty="0" smtClean="0"/>
          </a:p>
          <a:p>
            <a:r>
              <a:rPr lang="en-US" altLang="zh-TW" dirty="0" smtClean="0"/>
              <a:t>Remove</a:t>
            </a:r>
          </a:p>
          <a:p>
            <a:pPr lvl="1"/>
            <a:r>
              <a:rPr lang="zh-TW" altLang="en-US" dirty="0" smtClean="0"/>
              <a:t>完成</a:t>
            </a:r>
            <a:r>
              <a:rPr lang="en-US" altLang="zh-TW" dirty="0" smtClean="0"/>
              <a:t>add</a:t>
            </a:r>
            <a:r>
              <a:rPr lang="zh-TW" altLang="en-US" dirty="0" smtClean="0"/>
              <a:t>剩下的</a:t>
            </a:r>
            <a:r>
              <a:rPr lang="en-US" altLang="zh-TW" dirty="0" err="1" smtClean="0"/>
              <a:t>onPause</a:t>
            </a:r>
            <a:r>
              <a:rPr lang="en-US" altLang="zh-TW" dirty="0" smtClean="0"/>
              <a:t>()-</a:t>
            </a:r>
            <a:r>
              <a:rPr lang="en-US" altLang="zh-TW" dirty="0" err="1" smtClean="0"/>
              <a:t>onDetach</a:t>
            </a:r>
            <a:r>
              <a:rPr lang="en-US" altLang="zh-TW" dirty="0" smtClean="0"/>
              <a:t>()</a:t>
            </a:r>
          </a:p>
          <a:p>
            <a:r>
              <a:rPr lang="en-US" altLang="zh-TW" dirty="0"/>
              <a:t>Replace </a:t>
            </a:r>
          </a:p>
          <a:p>
            <a:pPr lvl="1"/>
            <a:r>
              <a:rPr lang="zh-TW" altLang="en-US" dirty="0"/>
              <a:t>銷毀前一個</a:t>
            </a:r>
            <a:r>
              <a:rPr lang="en-US" altLang="zh-TW" dirty="0"/>
              <a:t>fragment</a:t>
            </a:r>
          </a:p>
          <a:p>
            <a:pPr lvl="1"/>
            <a:r>
              <a:rPr lang="zh-TW" altLang="en-US" dirty="0"/>
              <a:t>生命週期執行</a:t>
            </a:r>
            <a:r>
              <a:rPr lang="en-US" altLang="zh-TW" dirty="0" err="1"/>
              <a:t>onPause</a:t>
            </a:r>
            <a:r>
              <a:rPr lang="en-US" altLang="zh-TW" dirty="0"/>
              <a:t>()-</a:t>
            </a:r>
            <a:r>
              <a:rPr lang="en-US" altLang="zh-TW" dirty="0" err="1"/>
              <a:t>onDetach</a:t>
            </a:r>
            <a:r>
              <a:rPr lang="en-US" altLang="zh-TW" dirty="0"/>
              <a:t>()</a:t>
            </a:r>
          </a:p>
          <a:p>
            <a:pPr lvl="1"/>
            <a:r>
              <a:rPr lang="zh-TW" altLang="en-US" dirty="0"/>
              <a:t>再執行新</a:t>
            </a:r>
            <a:r>
              <a:rPr lang="en-US" altLang="zh-TW" dirty="0"/>
              <a:t>fragment</a:t>
            </a:r>
            <a:r>
              <a:rPr lang="zh-TW" altLang="en-US" dirty="0"/>
              <a:t>的</a:t>
            </a:r>
            <a:r>
              <a:rPr lang="en-US" altLang="zh-TW" dirty="0" err="1"/>
              <a:t>onAttach</a:t>
            </a:r>
            <a:r>
              <a:rPr lang="en-US" altLang="zh-TW" dirty="0" smtClean="0"/>
              <a:t>()</a:t>
            </a:r>
            <a:endParaRPr lang="en-US" altLang="zh-TW" dirty="0"/>
          </a:p>
          <a:p>
            <a:r>
              <a:rPr lang="en-US" altLang="zh-TW" dirty="0"/>
              <a:t>Hide &amp; Show</a:t>
            </a:r>
          </a:p>
          <a:p>
            <a:pPr lvl="1"/>
            <a:r>
              <a:rPr lang="zh-TW" altLang="en-US" dirty="0"/>
              <a:t>影響</a:t>
            </a:r>
            <a:r>
              <a:rPr lang="en-US" altLang="zh-TW" dirty="0"/>
              <a:t>View</a:t>
            </a:r>
            <a:r>
              <a:rPr lang="zh-TW" altLang="en-US" dirty="0"/>
              <a:t>並不會導致生命週期產生變化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794" y="925952"/>
            <a:ext cx="1854195" cy="479089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62" y="3889375"/>
            <a:ext cx="1581150" cy="246697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E1F3-B6B5-43D7-9270-A79EAA13B7F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TM02900722[[fn=離子會議室]]</Template>
  <TotalTime>5444</TotalTime>
  <Words>1745</Words>
  <Application>Microsoft Office PowerPoint</Application>
  <PresentationFormat>寬螢幕</PresentationFormat>
  <Paragraphs>414</Paragraphs>
  <Slides>70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81" baseType="lpstr">
      <vt:lpstr>Arial Unicode MS</vt:lpstr>
      <vt:lpstr>SFMono-Regular</vt:lpstr>
      <vt:lpstr>細明體</vt:lpstr>
      <vt:lpstr>微軟正黑體</vt:lpstr>
      <vt:lpstr>新細明體</vt:lpstr>
      <vt:lpstr>標楷體</vt:lpstr>
      <vt:lpstr>Arial</vt:lpstr>
      <vt:lpstr>Calibri</vt:lpstr>
      <vt:lpstr>Calibri Light</vt:lpstr>
      <vt:lpstr>Wingdings 2</vt:lpstr>
      <vt:lpstr>HDOfficeLightV0</vt:lpstr>
      <vt:lpstr>Net Linking</vt:lpstr>
      <vt:lpstr>目錄</vt:lpstr>
      <vt:lpstr>前置作業&amp;基本頁面設定</vt:lpstr>
      <vt:lpstr>圖片設置</vt:lpstr>
      <vt:lpstr>Nine-Patch File</vt:lpstr>
      <vt:lpstr>TitleView標題</vt:lpstr>
      <vt:lpstr>TitleView標題</vt:lpstr>
      <vt:lpstr>Back返回鍵</vt:lpstr>
      <vt:lpstr>Fragment layout切換</vt:lpstr>
      <vt:lpstr>TabHost-按鈕圖片變化</vt:lpstr>
      <vt:lpstr>TabHost-View</vt:lpstr>
      <vt:lpstr>TabHost-View</vt:lpstr>
      <vt:lpstr>TabHost-click</vt:lpstr>
      <vt:lpstr>網路判斷</vt:lpstr>
      <vt:lpstr>Volley-請求網路資源</vt:lpstr>
      <vt:lpstr>Volley-基本設定</vt:lpstr>
      <vt:lpstr>API &amp; REQUEST</vt:lpstr>
      <vt:lpstr>Request-解析資料</vt:lpstr>
      <vt:lpstr>Request-input資料轉換</vt:lpstr>
      <vt:lpstr>Request-抓取input資料</vt:lpstr>
      <vt:lpstr>Request-實做(成功)</vt:lpstr>
      <vt:lpstr>Request-實做(失敗)</vt:lpstr>
      <vt:lpstr>Request-資料抓取</vt:lpstr>
      <vt:lpstr>EventsFragment</vt:lpstr>
      <vt:lpstr>EventsFragment-頁面簡介</vt:lpstr>
      <vt:lpstr>RecyclerView點擊事件</vt:lpstr>
      <vt:lpstr>RecyclerView點擊事件</vt:lpstr>
      <vt:lpstr>網路圖片加載-工具</vt:lpstr>
      <vt:lpstr>網路圖片加載-工具</vt:lpstr>
      <vt:lpstr>網路圖片加載-使用</vt:lpstr>
      <vt:lpstr>清單</vt:lpstr>
      <vt:lpstr>CouponFragment</vt:lpstr>
      <vt:lpstr>CouponFragment-頁面介紹</vt:lpstr>
      <vt:lpstr>清單展開</vt:lpstr>
      <vt:lpstr>清單展開</vt:lpstr>
      <vt:lpstr>自定義</vt:lpstr>
      <vt:lpstr>Barcode</vt:lpstr>
      <vt:lpstr>VoucherFragment</vt:lpstr>
      <vt:lpstr>VoucherFragment-頁面介紹</vt:lpstr>
      <vt:lpstr>VoucherFragment</vt:lpstr>
      <vt:lpstr>註冊頁面</vt:lpstr>
      <vt:lpstr>驗證頁面</vt:lpstr>
      <vt:lpstr>登入頁面</vt:lpstr>
      <vt:lpstr>Fragment &amp; Activity溝通</vt:lpstr>
      <vt:lpstr>Fragment &amp; Activity溝通</vt:lpstr>
      <vt:lpstr>Fragment &amp; Activity溝通</vt:lpstr>
      <vt:lpstr>Fragment &amp; Activity溝通</vt:lpstr>
      <vt:lpstr>Fragment &amp; Activity溝通</vt:lpstr>
      <vt:lpstr>字串 - isEmpty()</vt:lpstr>
      <vt:lpstr>倒數計時器</vt:lpstr>
      <vt:lpstr>唯一裝置序號</vt:lpstr>
      <vt:lpstr>DiscoverFragment</vt:lpstr>
      <vt:lpstr>DiscoverFragment-頁面介紹</vt:lpstr>
      <vt:lpstr>SettingFragment</vt:lpstr>
      <vt:lpstr>SettingFragment-頁面介紹</vt:lpstr>
      <vt:lpstr>SettingFragment</vt:lpstr>
      <vt:lpstr>SettingFragment</vt:lpstr>
      <vt:lpstr>SettingFragment</vt:lpstr>
      <vt:lpstr>SettingFragment</vt:lpstr>
      <vt:lpstr>頁面資料更新</vt:lpstr>
      <vt:lpstr>手動更新</vt:lpstr>
      <vt:lpstr>自動更新</vt:lpstr>
      <vt:lpstr>自動更新</vt:lpstr>
      <vt:lpstr>FCM推播</vt:lpstr>
      <vt:lpstr>FCM推播</vt:lpstr>
      <vt:lpstr>FCM推播</vt:lpstr>
      <vt:lpstr>FCM推播</vt:lpstr>
      <vt:lpstr>FCM推播</vt:lpstr>
      <vt:lpstr>FCM推播</vt:lpstr>
      <vt:lpstr>心得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Chiayi Pai(白佳怡)</dc:creator>
  <cp:lastModifiedBy>Chiayi Pai(白佳怡)</cp:lastModifiedBy>
  <cp:revision>160</cp:revision>
  <dcterms:created xsi:type="dcterms:W3CDTF">2019-08-28T10:25:41Z</dcterms:created>
  <dcterms:modified xsi:type="dcterms:W3CDTF">2019-09-18T10:31:26Z</dcterms:modified>
</cp:coreProperties>
</file>